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7" r:id="rId9"/>
    <p:sldId id="264" r:id="rId10"/>
    <p:sldId id="265" r:id="rId11"/>
    <p:sldId id="266" r:id="rId12"/>
    <p:sldId id="268" r:id="rId13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43" d="100"/>
          <a:sy n="43" d="100"/>
        </p:scale>
        <p:origin x="1005" y="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F82FEB5-0DDB-3ADA-9856-3AC7A3F154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622F74CB-358D-4235-F564-0C76497C86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84B01CD-D450-CDEB-91D8-2C579CAF3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17A3A-1AA2-4F09-AAA9-A9B032DE2934}" type="datetimeFigureOut">
              <a:rPr lang="zh-HK" altLang="en-US" smtClean="0"/>
              <a:t>14/5/2026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CA8AE1A-EB38-D888-47F4-F27E37CBF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7033DFB-078D-0BE3-6D04-2BC8F4DF5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4E093-F487-4702-8B35-61E338A1CE9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084651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5236F3D-5911-295C-33E2-3DAB24137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989B93D6-A3E8-6C58-E4B2-A38866DE09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C6FDBCA-3969-B9E9-30B2-14340EFF2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17A3A-1AA2-4F09-AAA9-A9B032DE2934}" type="datetimeFigureOut">
              <a:rPr lang="zh-HK" altLang="en-US" smtClean="0"/>
              <a:t>14/5/2026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5094DF7-C49C-F884-D9E4-797EB4DB2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477CC54-E9AB-7268-E91E-2C55FB496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4E093-F487-4702-8B35-61E338A1CE9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686353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777E8BD2-CB4A-B56C-FF1B-7D470BDB71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F1E54B9-C81A-E97E-8440-EF801A11BE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49D95E4-89DA-5805-9F80-1C69FA13E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17A3A-1AA2-4F09-AAA9-A9B032DE2934}" type="datetimeFigureOut">
              <a:rPr lang="zh-HK" altLang="en-US" smtClean="0"/>
              <a:t>14/5/2026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DE71EC8-CB9D-A11B-F66D-1DBBE3A84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3B486D-30EE-2421-615B-A367EE63F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4E093-F487-4702-8B35-61E338A1CE9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74475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76906F5-EAD1-4E08-1C11-7FC8B10EF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78A370F-2CBF-CFF9-42F8-93FC853078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FD5FC06-652A-3B0D-FD84-79CA039FE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17A3A-1AA2-4F09-AAA9-A9B032DE2934}" type="datetimeFigureOut">
              <a:rPr lang="zh-HK" altLang="en-US" smtClean="0"/>
              <a:t>14/5/2026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3441772-8D36-6112-8D8D-553CA793F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156F9E5-A9A0-5D59-253D-26ADBF2A3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4E093-F487-4702-8B35-61E338A1CE9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116112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40CB89A-2004-4783-5AC6-9DDDE64D9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404B0EB-C6EE-D878-109E-9F35C726D3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DADC375-7C5D-AD6A-8012-3F0EA5261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17A3A-1AA2-4F09-AAA9-A9B032DE2934}" type="datetimeFigureOut">
              <a:rPr lang="zh-HK" altLang="en-US" smtClean="0"/>
              <a:t>14/5/2026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7060A09-ED9F-52C9-2A52-86CF8E9CE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6A8B9EC-4386-ABEA-850D-BA10149F4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4E093-F487-4702-8B35-61E338A1CE9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771795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82A2B0D-EC4F-6B3A-B316-6FC2F1CD3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2D7FC6E-FB7E-33BA-41F4-42B80A13DD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82C29185-768C-3B00-DE4A-BC89694999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3826A40-BE94-CDED-5E88-208572E0F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17A3A-1AA2-4F09-AAA9-A9B032DE2934}" type="datetimeFigureOut">
              <a:rPr lang="zh-HK" altLang="en-US" smtClean="0"/>
              <a:t>14/5/2026</a:t>
            </a:fld>
            <a:endParaRPr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A2B2D15-0E91-7417-27A7-B915C8665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79B84C5-829F-A4E1-2A41-5AECEACE0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4E093-F487-4702-8B35-61E338A1CE9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636562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4D23977-089B-0C2B-7215-5FA503707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3B97DAB-9D85-BE9A-F329-AA844FCFAE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3A70C09-D3D7-384D-E2E5-443BC059D6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6D0C431D-3286-83DD-7BD7-AE15CFF149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3D12A7DB-FAD4-751A-DB00-5F52557001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A9A80593-AC6C-E2AC-E598-A82F69EB7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17A3A-1AA2-4F09-AAA9-A9B032DE2934}" type="datetimeFigureOut">
              <a:rPr lang="zh-HK" altLang="en-US" smtClean="0"/>
              <a:t>14/5/2026</a:t>
            </a:fld>
            <a:endParaRPr lang="zh-HK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E22703FB-789D-A6D0-5080-6C9FC1A2B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B5D41E51-E14E-3170-FA14-D55050A20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4E093-F487-4702-8B35-61E338A1CE9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74846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3ADFA7E-C74A-B504-8C34-8E3CF81A5A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D819A29E-C686-F3CB-8E10-9F61FCC0B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17A3A-1AA2-4F09-AAA9-A9B032DE2934}" type="datetimeFigureOut">
              <a:rPr lang="zh-HK" altLang="en-US" smtClean="0"/>
              <a:t>14/5/2026</a:t>
            </a:fld>
            <a:endParaRPr lang="zh-HK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D7EF9966-1F70-9E68-F4C1-CBFA34024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19E0B30B-C88A-F49A-A3C2-8D2526BF1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4E093-F487-4702-8B35-61E338A1CE9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72458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3528D60B-158D-ABFD-01D5-D5C150BA7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17A3A-1AA2-4F09-AAA9-A9B032DE2934}" type="datetimeFigureOut">
              <a:rPr lang="zh-HK" altLang="en-US" smtClean="0"/>
              <a:t>14/5/2026</a:t>
            </a:fld>
            <a:endParaRPr lang="zh-HK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AF842C76-B79F-2DDD-EE09-6B28F34EB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8315183-AF87-FE8E-5D3A-4E34311FD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4E093-F487-4702-8B35-61E338A1CE9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513550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ED951EA-4469-CD27-4347-363DD81768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1CAAFF3-556A-525A-680F-76EFEBC03C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1C85E64-580E-BC64-46F5-EA6D82F208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1EF6AE3-4FB3-893E-21A7-A45C11A02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17A3A-1AA2-4F09-AAA9-A9B032DE2934}" type="datetimeFigureOut">
              <a:rPr lang="zh-HK" altLang="en-US" smtClean="0"/>
              <a:t>14/5/2026</a:t>
            </a:fld>
            <a:endParaRPr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BB37B471-D216-FD18-7351-6BB028993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DF7C146F-9054-B3F6-C997-E86181A40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4E093-F487-4702-8B35-61E338A1CE9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296986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EC7DD49-B4AA-9B51-470C-DBD06109A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C196C5CA-BE91-1D09-DC71-0C73114684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HK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77F7B6EF-3091-C516-2498-94D0396A83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10C6C5E-2D50-899A-E5D7-3E22086F0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17A3A-1AA2-4F09-AAA9-A9B032DE2934}" type="datetimeFigureOut">
              <a:rPr lang="zh-HK" altLang="en-US" smtClean="0"/>
              <a:t>14/5/2026</a:t>
            </a:fld>
            <a:endParaRPr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3072B5B8-9746-9491-CEA3-1675590B2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791E79E-1365-1D9C-BD96-737AA944E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4E093-F487-4702-8B35-61E338A1CE9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728134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F621CC1F-3033-EA92-8482-5F4B38A38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2E1F135F-AA57-9BA4-D502-3CF1F18FA7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FD28A3A-C64F-C4C4-A8DE-EACD8FA90A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17A3A-1AA2-4F09-AAA9-A9B032DE2934}" type="datetimeFigureOut">
              <a:rPr lang="zh-HK" altLang="en-US" smtClean="0"/>
              <a:t>14/5/2026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7666994-7EFD-A3BF-A889-BE3B76D91B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A13AE1D-F8C6-2A8E-40A9-B27B784EFF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F4E093-F487-4702-8B35-61E338A1CE9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304054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H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855DEEB-A946-DF8E-9A8E-0D2DA2B925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48200" y="1122363"/>
            <a:ext cx="7543800" cy="2387600"/>
          </a:xfrm>
        </p:spPr>
        <p:txBody>
          <a:bodyPr>
            <a:normAutofit/>
          </a:bodyPr>
          <a:lstStyle/>
          <a:p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引導人、</a:t>
            </a:r>
            <a:b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不能被人阻攔的聖靈</a:t>
            </a:r>
            <a:endParaRPr lang="zh-HK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Microsoft JhengHei" panose="020B0604030504040204" pitchFamily="34" charset="-120"/>
              <a:cs typeface="Calibri" panose="020F0502020204030204" pitchFamily="34" charset="0"/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540903F5-10A5-5BDA-8936-561C62D104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48200" y="4046538"/>
            <a:ext cx="7543800" cy="2633662"/>
          </a:xfrm>
        </p:spPr>
        <p:txBody>
          <a:bodyPr>
            <a:normAutofit/>
          </a:bodyPr>
          <a:lstStyle/>
          <a:p>
            <a:r>
              <a:rPr lang="zh-HK" altLang="en-US" sz="3200" b="1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使徒行傳</a:t>
            </a:r>
            <a:r>
              <a:rPr lang="en-US" altLang="zh-HK" sz="3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13:1-15,50-52</a:t>
            </a:r>
          </a:p>
          <a:p>
            <a:endParaRPr lang="en-US" altLang="zh-HK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zh-CN" altLang="en-US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吳以諾傳道</a:t>
            </a:r>
            <a:endParaRPr lang="en-US" altLang="zh-CN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C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2026.5.17</a:t>
            </a:r>
          </a:p>
        </p:txBody>
      </p:sp>
      <p:pic>
        <p:nvPicPr>
          <p:cNvPr id="1026" name="Picture 2" descr="Pentecost，Holy Spirit, Catholic Home Art, Dove Art, Saint Art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4927600" cy="6896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09098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-4441"/>
            <a:ext cx="10515600" cy="868041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zh-CN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思 考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950" y="1000124"/>
            <a:ext cx="11976100" cy="5743576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zh-TW" altLang="en-US" sz="3200" b="1" u="sng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聖靈和舊約把人引導到基督</a:t>
            </a:r>
          </a:p>
          <a:p>
            <a:pPr lvl="1">
              <a:lnSpc>
                <a:spcPct val="120000"/>
              </a:lnSpc>
            </a:pPr>
            <a:r>
              <a:rPr lang="zh-TW" altLang="en-US" sz="2800" b="1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神是三位一體的</a:t>
            </a:r>
          </a:p>
          <a:p>
            <a:pPr lvl="1">
              <a:lnSpc>
                <a:spcPct val="120000"/>
              </a:lnSpc>
            </a:pPr>
            <a:r>
              <a:rPr lang="zh-TW" altLang="en-US" sz="2800" b="1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聖經沒有「無用的知識」</a:t>
            </a:r>
            <a:endParaRPr lang="en-US" altLang="zh-TW" sz="2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endParaRPr lang="zh-TW" altLang="en-US" sz="1100" dirty="0">
              <a:latin typeface="Calibri" panose="020F0502020204030204" pitchFamily="34" charset="0"/>
              <a:ea typeface="Microsoft JhengHei" panose="020B0604030504040204" pitchFamily="34" charset="-12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r>
              <a:rPr lang="zh-TW" altLang="en-US" sz="3200" b="1" u="sng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但頭腦知識不一定讓你得救</a:t>
            </a:r>
            <a:r>
              <a:rPr lang="en-US" altLang="zh-CN" sz="3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——</a:t>
            </a:r>
            <a:r>
              <a:rPr lang="zh-TW" altLang="en-US" sz="3200" b="1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「相信」的三個層次：</a:t>
            </a:r>
          </a:p>
          <a:p>
            <a:pPr lvl="1">
              <a:lnSpc>
                <a:spcPct val="120000"/>
              </a:lnSpc>
            </a:pPr>
            <a:r>
              <a:rPr lang="zh-TW" altLang="en-US" sz="2800" b="1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「知道」 </a:t>
            </a:r>
            <a:r>
              <a:rPr lang="en-US" altLang="zh-TW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zh-TW" altLang="en-US" sz="2800" b="1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已讀不回</a:t>
            </a:r>
          </a:p>
          <a:p>
            <a:pPr lvl="1">
              <a:lnSpc>
                <a:spcPct val="120000"/>
              </a:lnSpc>
            </a:pPr>
            <a:r>
              <a:rPr lang="zh-TW" altLang="en-US" sz="2800" b="1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「認同」 </a:t>
            </a:r>
            <a:r>
              <a:rPr lang="en-US" altLang="zh-TW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zh-TW" altLang="en-US" sz="2800" b="1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思考過福音，但與我無關</a:t>
            </a:r>
          </a:p>
          <a:p>
            <a:pPr lvl="1">
              <a:lnSpc>
                <a:spcPct val="120000"/>
              </a:lnSpc>
            </a:pPr>
            <a:r>
              <a:rPr lang="zh-TW" altLang="en-US" sz="2800" b="1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「投靠」 </a:t>
            </a:r>
            <a:r>
              <a:rPr lang="en-US" altLang="zh-TW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zh-TW" altLang="en-US" sz="2800" b="1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全心全意依靠基督，願意生命被</a:t>
            </a:r>
            <a:r>
              <a:rPr lang="zh-TW" altLang="en-US" sz="2800" b="1" u="sng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改造</a:t>
            </a:r>
            <a:endParaRPr lang="en-US" altLang="zh-TW" sz="2800" b="1" u="sng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20000"/>
              </a:lnSpc>
            </a:pPr>
            <a:endParaRPr lang="en-US" altLang="zh-CN" sz="1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>
              <a:lnSpc>
                <a:spcPct val="120000"/>
              </a:lnSpc>
            </a:pPr>
            <a:r>
              <a:rPr lang="en-US" altLang="zh-C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</a:t>
            </a:r>
            <a:r>
              <a:rPr lang="zh-CN" altLang="en-US" sz="3100" b="1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  <a:sym typeface="Wingdings" panose="05000000000000000000" pitchFamily="2" charset="2"/>
              </a:rPr>
              <a:t>聖靈已經引導我們認識基督</a:t>
            </a:r>
            <a:r>
              <a:rPr lang="en-US" altLang="zh-CN" sz="3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/</a:t>
            </a:r>
            <a:r>
              <a:rPr lang="zh-CN" altLang="en-US" sz="3100" b="1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  <a:sym typeface="Wingdings" panose="05000000000000000000" pitchFamily="2" charset="2"/>
              </a:rPr>
              <a:t>福音，我們的生命是否願意被改變？</a:t>
            </a:r>
            <a:endParaRPr lang="en-US" sz="31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416119" y="2160199"/>
            <a:ext cx="48526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都會</a:t>
            </a:r>
            <a:r>
              <a:rPr lang="en-US" sz="2800" b="1" u="sng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引導</a:t>
            </a:r>
            <a:r>
              <a:rPr lang="zh-CN" altLang="en-U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人</a:t>
            </a:r>
            <a:r>
              <a:rPr lang="en-US" sz="2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到基督和救贖計劃</a:t>
            </a:r>
            <a:endParaRPr lang="en-US" sz="2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ight Brace 4"/>
          <p:cNvSpPr/>
          <p:nvPr/>
        </p:nvSpPr>
        <p:spPr>
          <a:xfrm>
            <a:off x="5232400" y="2074731"/>
            <a:ext cx="431800" cy="959366"/>
          </a:xfrm>
          <a:prstGeom prst="righ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1125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12725"/>
            <a:ext cx="10515600" cy="1325563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zh-CN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劇透</a:t>
            </a:r>
            <a:r>
              <a:rPr lang="en-US" altLang="zh-CN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——</a:t>
            </a:r>
            <a:r>
              <a:rPr lang="zh-CN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聖靈的帶領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11324"/>
            <a:ext cx="10515600" cy="6035676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altLang="zh-TW" sz="3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15</a:t>
            </a:r>
            <a:r>
              <a:rPr lang="zh-TW" altLang="en-US" sz="3200" b="1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章：</a:t>
            </a:r>
            <a:r>
              <a:rPr lang="zh-TW" altLang="en-US" sz="3200" b="1" u="sng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保羅與巴拿巴分開</a:t>
            </a:r>
          </a:p>
          <a:p>
            <a:pPr lvl="1">
              <a:lnSpc>
                <a:spcPct val="120000"/>
              </a:lnSpc>
            </a:pPr>
            <a:r>
              <a:rPr lang="zh-TW" altLang="en-US" sz="2800" b="1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因為約翰</a:t>
            </a:r>
            <a:r>
              <a:rPr lang="en-US" altLang="zh-CN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·</a:t>
            </a:r>
            <a:r>
              <a:rPr lang="zh-TW" altLang="en-US" sz="2800" b="1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馬可</a:t>
            </a:r>
            <a:r>
              <a:rPr lang="zh-CN" altLang="en-US" sz="2800" b="1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（</a:t>
            </a:r>
            <a:r>
              <a:rPr lang="en-US" altLang="zh-CN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John Mark</a:t>
            </a:r>
            <a:r>
              <a:rPr lang="zh-CN" altLang="en-US" sz="2800" b="1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）在</a:t>
            </a:r>
            <a:r>
              <a:rPr lang="en-US" altLang="zh-CN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13</a:t>
            </a:r>
            <a:r>
              <a:rPr lang="zh-CN" altLang="en-US" sz="2800" b="1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章時</a:t>
            </a:r>
            <a:r>
              <a:rPr lang="zh-TW" altLang="en-US" sz="2800" b="1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不靠譜？？</a:t>
            </a:r>
          </a:p>
          <a:p>
            <a:pPr>
              <a:lnSpc>
                <a:spcPts val="2000"/>
              </a:lnSpc>
              <a:spcBef>
                <a:spcPts val="0"/>
              </a:spcBef>
            </a:pPr>
            <a:endParaRPr lang="zh-TW" altLang="en-US" b="1" dirty="0">
              <a:latin typeface="Calibri" panose="020F0502020204030204" pitchFamily="34" charset="0"/>
              <a:ea typeface="Microsoft JhengHei" panose="020B0604030504040204" pitchFamily="34" charset="-12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r>
              <a:rPr lang="zh-TW" altLang="en-US" sz="3200" b="1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後來：</a:t>
            </a:r>
            <a:r>
              <a:rPr lang="zh-TW" altLang="en-US" sz="3200" b="1" u="sng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三人和好，在聖靈帶領下分工</a:t>
            </a:r>
          </a:p>
          <a:p>
            <a:pPr lvl="1">
              <a:lnSpc>
                <a:spcPct val="120000"/>
              </a:lnSpc>
            </a:pPr>
            <a:r>
              <a:rPr lang="zh-TW" altLang="en-US" sz="2800" b="1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保羅：把福音帶到歐洲</a:t>
            </a:r>
          </a:p>
          <a:p>
            <a:pPr lvl="1">
              <a:lnSpc>
                <a:spcPct val="120000"/>
              </a:lnSpc>
            </a:pPr>
            <a:r>
              <a:rPr lang="zh-TW" altLang="en-US" sz="2800" b="1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巴拿巴：在塞浦路斯牧養教會</a:t>
            </a:r>
          </a:p>
          <a:p>
            <a:pPr lvl="1">
              <a:lnSpc>
                <a:spcPct val="120000"/>
              </a:lnSpc>
            </a:pPr>
            <a:r>
              <a:rPr lang="zh-TW" altLang="en-US" sz="2800" b="1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約翰</a:t>
            </a:r>
            <a:r>
              <a:rPr lang="en-US" altLang="zh-CN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·</a:t>
            </a:r>
            <a:r>
              <a:rPr lang="zh-TW" altLang="en-US" sz="2800" b="1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馬可：成為彼得的助手，寫下馬可福音</a:t>
            </a:r>
          </a:p>
          <a:p>
            <a:pPr>
              <a:lnSpc>
                <a:spcPts val="2000"/>
              </a:lnSpc>
              <a:spcBef>
                <a:spcPts val="0"/>
              </a:spcBef>
            </a:pPr>
            <a:endParaRPr lang="zh-TW" altLang="en-US" dirty="0">
              <a:latin typeface="Calibri" panose="020F0502020204030204" pitchFamily="34" charset="0"/>
              <a:ea typeface="Microsoft JhengHei" panose="020B0604030504040204" pitchFamily="34" charset="-120"/>
              <a:cs typeface="Calibri" panose="020F0502020204030204" pitchFamily="34" charset="0"/>
            </a:endParaRPr>
          </a:p>
          <a:p>
            <a:pPr marL="0" indent="0" algn="ctr">
              <a:lnSpc>
                <a:spcPct val="120000"/>
              </a:lnSpc>
              <a:buNone/>
            </a:pPr>
            <a:r>
              <a:rPr lang="zh-TW" altLang="en-US" sz="3200" b="1" u="sng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聖靈不可能被人阻攔！</a:t>
            </a:r>
            <a:endParaRPr lang="en-US" sz="3200" b="1" u="sng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87385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zh-CN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總 結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480800" cy="4351338"/>
          </a:xfrm>
        </p:spPr>
        <p:txBody>
          <a:bodyPr>
            <a:noAutofit/>
          </a:bodyPr>
          <a:lstStyle/>
          <a:p>
            <a:r>
              <a:rPr lang="zh-TW" altLang="en-US" sz="3200" b="1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聖父、聖靈和聖經都引導人歸向</a:t>
            </a:r>
            <a:r>
              <a:rPr lang="zh-CN" altLang="en-US" sz="3200" b="1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聖子耶穌</a:t>
            </a:r>
            <a:r>
              <a:rPr lang="zh-TW" altLang="en-US" sz="3200" b="1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基督和福音的真理</a:t>
            </a:r>
            <a:endParaRPr lang="en-US" altLang="zh-TW" sz="3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zh-TW" altLang="en-US" sz="3200" b="1" dirty="0">
              <a:latin typeface="Calibri" panose="020F0502020204030204" pitchFamily="34" charset="0"/>
              <a:ea typeface="Microsoft JhengHei" panose="020B0604030504040204" pitchFamily="34" charset="-120"/>
              <a:cs typeface="Calibri" panose="020F0502020204030204" pitchFamily="34" charset="0"/>
            </a:endParaRPr>
          </a:p>
          <a:p>
            <a:r>
              <a:rPr lang="zh-TW" altLang="en-US" sz="3200" b="1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神的真理包括使人面對、正視（</a:t>
            </a:r>
            <a:r>
              <a:rPr lang="en-US" altLang="zh-TW" sz="3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confront</a:t>
            </a:r>
            <a:r>
              <a:rPr lang="zh-TW" altLang="en-US" sz="3200" b="1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）自己的罪</a:t>
            </a:r>
            <a:endParaRPr lang="en-US" altLang="zh-TW" sz="3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zh-TW" altLang="en-US" sz="3200" b="1" dirty="0">
              <a:latin typeface="Calibri" panose="020F0502020204030204" pitchFamily="34" charset="0"/>
              <a:ea typeface="Microsoft JhengHei" panose="020B0604030504040204" pitchFamily="34" charset="-120"/>
              <a:cs typeface="Calibri" panose="020F0502020204030204" pitchFamily="34" charset="0"/>
            </a:endParaRPr>
          </a:p>
          <a:p>
            <a:r>
              <a:rPr lang="zh-TW" altLang="en-US" sz="3200" b="1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我們要讓信仰知識改變和改造我們的生命</a:t>
            </a:r>
            <a:endParaRPr lang="en-US" altLang="zh-TW" sz="3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zh-TW" altLang="en-US" sz="3200" b="1" dirty="0">
              <a:latin typeface="Calibri" panose="020F0502020204030204" pitchFamily="34" charset="0"/>
              <a:ea typeface="Microsoft JhengHei" panose="020B0604030504040204" pitchFamily="34" charset="-120"/>
              <a:cs typeface="Calibri" panose="020F0502020204030204" pitchFamily="34" charset="0"/>
            </a:endParaRPr>
          </a:p>
          <a:p>
            <a:r>
              <a:rPr lang="zh-TW" altLang="en-US" sz="3200" b="1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即使聖靈的帶領似乎不合人的常理，我們也要順服跟隨</a:t>
            </a:r>
          </a:p>
          <a:p>
            <a:pPr marL="50800" lvl="1" indent="-50800"/>
            <a:r>
              <a:rPr lang="zh-TW" altLang="en-US" sz="3200" b="1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在禱告中確認聖靈的計劃</a:t>
            </a:r>
            <a:endParaRPr lang="en-US" sz="3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4864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Angel and Devil on Businessmen Shoulders – Royalty-Free Vector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8500" y="3175"/>
            <a:ext cx="8255000" cy="685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1303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049" y="247013"/>
            <a:ext cx="10515600" cy="1091133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zh-CN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回顧</a:t>
            </a:r>
            <a:r>
              <a:rPr lang="en-US" altLang="zh-CN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1-12</a:t>
            </a:r>
            <a:r>
              <a:rPr lang="zh-CN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章（中心人物：彼得）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6174" y="1738507"/>
            <a:ext cx="2029844" cy="120032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2400" b="1" u="sng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基督復活升天</a:t>
            </a:r>
            <a:endParaRPr lang="en-US" sz="2400" b="1" u="sng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  <a:sym typeface="Wingdings" panose="05000000000000000000" pitchFamily="2" charset="2"/>
              </a:rPr>
              <a:t>等待聖靈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sz="2400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「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大使命</a:t>
            </a:r>
            <a:r>
              <a:rPr lang="zh-TW" altLang="en-US" sz="2400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」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66175" y="1739924"/>
            <a:ext cx="2979492" cy="34163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2400" b="1" u="sng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聖靈降臨</a:t>
            </a:r>
            <a:endParaRPr lang="en-US" sz="2400" b="1" u="sng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使徒充滿能力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方言傳福音：</a:t>
            </a:r>
            <a:b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第一次福音佈道會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神蹟醫治：</a:t>
            </a:r>
            <a:b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zh-CN" altLang="en-US" sz="2400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第一次培靈會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altLang="zh-CN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algn="ctr"/>
            <a:r>
              <a:rPr lang="zh-CN" altLang="en-US" sz="2400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  <a:sym typeface="Wingdings" panose="05000000000000000000" pitchFamily="2" charset="2"/>
              </a:rPr>
              <a:t>結果：</a:t>
            </a:r>
            <a:b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</a:b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教會的誕生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900389" y="1738507"/>
            <a:ext cx="2784088" cy="267765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2400" b="1" u="sng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教會人數有增長</a:t>
            </a:r>
            <a:endParaRPr lang="en-US" sz="2400" b="1" u="sng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400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有人動機不正</a:t>
            </a:r>
            <a:endParaRPr lang="en-US" altLang="zh-CN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400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有人被忽略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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需要更好的管理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algn="ctr"/>
            <a:r>
              <a:rPr lang="zh-CN" altLang="en-US" sz="2400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  <a:sym typeface="Wingdings" panose="05000000000000000000" pitchFamily="2" charset="2"/>
              </a:rPr>
              <a:t>結果：</a:t>
            </a:r>
            <a:b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</a:br>
            <a:r>
              <a:rPr lang="zh-TW" altLang="en-US" sz="2400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  <a:sym typeface="Wingdings" panose="05000000000000000000" pitchFamily="2" charset="2"/>
              </a:rPr>
              <a:t>「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執事</a:t>
            </a:r>
            <a:r>
              <a:rPr lang="zh-TW" altLang="en-US" sz="2400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」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的建立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653991" y="5156244"/>
            <a:ext cx="603048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猶太人領袖持續恐嚇</a:t>
            </a:r>
            <a:r>
              <a:rPr lang="zh-CN" altLang="en-US" sz="2400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，</a:t>
            </a:r>
            <a:endParaRPr lang="en-US" altLang="zh-CN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最後變成實際逼迫（處死、拘捕坐牢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）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algn="ctr"/>
            <a:endParaRPr lang="en-US" altLang="zh-CN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zh-CN" altLang="en-US" sz="2400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意料之外：</a:t>
            </a:r>
            <a:r>
              <a:rPr lang="zh-TW" altLang="en-US" sz="2400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基督呼召掃羅（保羅）回轉</a:t>
            </a:r>
          </a:p>
        </p:txBody>
      </p:sp>
      <p:sp>
        <p:nvSpPr>
          <p:cNvPr id="8" name="Rectangle 7"/>
          <p:cNvSpPr/>
          <p:nvPr/>
        </p:nvSpPr>
        <p:spPr>
          <a:xfrm>
            <a:off x="9054634" y="1739924"/>
            <a:ext cx="2763334" cy="304698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2400" b="1" u="sng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福音廣傳的契機</a:t>
            </a:r>
            <a:endParaRPr lang="en-US" sz="2400" b="1" u="sng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腓利向埃塞俄比亞太監傳福音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聖靈在異象中吩咐彼得不要嫌棄外邦人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zh-CN" altLang="en-US" sz="2400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結果：（等待揭曉）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2273303" y="2193705"/>
            <a:ext cx="203820" cy="289931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5619284" y="2193705"/>
            <a:ext cx="203820" cy="289931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ight Arrow 10"/>
          <p:cNvSpPr/>
          <p:nvPr/>
        </p:nvSpPr>
        <p:spPr>
          <a:xfrm>
            <a:off x="8761762" y="2193705"/>
            <a:ext cx="203820" cy="289931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684477" y="5122275"/>
            <a:ext cx="0" cy="78483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2566175" y="5156244"/>
            <a:ext cx="0" cy="78483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Right Arrow 14"/>
          <p:cNvSpPr/>
          <p:nvPr/>
        </p:nvSpPr>
        <p:spPr>
          <a:xfrm>
            <a:off x="8455219" y="5544678"/>
            <a:ext cx="229258" cy="164229"/>
          </a:xfrm>
          <a:prstGeom prst="rightArrow">
            <a:avLst>
              <a:gd name="adj1" fmla="val 0"/>
              <a:gd name="adj2" fmla="val 53866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Right Arrow 15"/>
          <p:cNvSpPr/>
          <p:nvPr/>
        </p:nvSpPr>
        <p:spPr>
          <a:xfrm flipH="1">
            <a:off x="2566174" y="5514690"/>
            <a:ext cx="229258" cy="164229"/>
          </a:xfrm>
          <a:prstGeom prst="rightArrow">
            <a:avLst>
              <a:gd name="adj1" fmla="val 0"/>
              <a:gd name="adj2" fmla="val 53866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Right Arrow 16"/>
          <p:cNvSpPr/>
          <p:nvPr/>
        </p:nvSpPr>
        <p:spPr>
          <a:xfrm rot="5400000">
            <a:off x="5517374" y="5943977"/>
            <a:ext cx="203820" cy="289931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863672" y="6264239"/>
            <a:ext cx="332655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掃羅低調服侍8-10年</a:t>
            </a:r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……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Right Arrow 17"/>
          <p:cNvSpPr/>
          <p:nvPr/>
        </p:nvSpPr>
        <p:spPr>
          <a:xfrm>
            <a:off x="8372090" y="6394224"/>
            <a:ext cx="506798" cy="164229"/>
          </a:xfrm>
          <a:prstGeom prst="rightArrow">
            <a:avLst>
              <a:gd name="adj1" fmla="val 0"/>
              <a:gd name="adj2" fmla="val 53866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6734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742" y="129912"/>
            <a:ext cx="9840621" cy="678099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Oval 4"/>
          <p:cNvSpPr/>
          <p:nvPr/>
        </p:nvSpPr>
        <p:spPr>
          <a:xfrm>
            <a:off x="8392694" y="5827309"/>
            <a:ext cx="144000" cy="144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6" name="Oval 5"/>
          <p:cNvSpPr/>
          <p:nvPr/>
        </p:nvSpPr>
        <p:spPr>
          <a:xfrm>
            <a:off x="9302860" y="1636309"/>
            <a:ext cx="144000" cy="144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7" name="Oval 6"/>
          <p:cNvSpPr/>
          <p:nvPr/>
        </p:nvSpPr>
        <p:spPr>
          <a:xfrm>
            <a:off x="7287793" y="2614208"/>
            <a:ext cx="144000" cy="144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8" name="Oval 7"/>
          <p:cNvSpPr/>
          <p:nvPr/>
        </p:nvSpPr>
        <p:spPr>
          <a:xfrm>
            <a:off x="6216693" y="2980326"/>
            <a:ext cx="144000" cy="144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9" name="Oval 8"/>
          <p:cNvSpPr/>
          <p:nvPr/>
        </p:nvSpPr>
        <p:spPr>
          <a:xfrm>
            <a:off x="5048361" y="730376"/>
            <a:ext cx="144000" cy="144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0" name="Oval 9"/>
          <p:cNvSpPr/>
          <p:nvPr/>
        </p:nvSpPr>
        <p:spPr>
          <a:xfrm>
            <a:off x="5529052" y="129912"/>
            <a:ext cx="144000" cy="144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1" name="Rectangle 10"/>
          <p:cNvSpPr/>
          <p:nvPr/>
        </p:nvSpPr>
        <p:spPr>
          <a:xfrm>
            <a:off x="7048922" y="5662111"/>
            <a:ext cx="1415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/>
              <a:t>耶路撒冷</a:t>
            </a:r>
            <a:endParaRPr lang="en-US" sz="2400" dirty="0"/>
          </a:p>
        </p:txBody>
      </p:sp>
      <p:sp>
        <p:nvSpPr>
          <p:cNvPr id="12" name="Rectangle 11"/>
          <p:cNvSpPr/>
          <p:nvPr/>
        </p:nvSpPr>
        <p:spPr>
          <a:xfrm>
            <a:off x="9374860" y="1369758"/>
            <a:ext cx="26468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/>
              <a:t>安提阿（敘利亞</a:t>
            </a:r>
            <a:r>
              <a:rPr lang="en-US" sz="2400" dirty="0"/>
              <a:t>）</a:t>
            </a:r>
          </a:p>
        </p:txBody>
      </p:sp>
      <p:sp>
        <p:nvSpPr>
          <p:cNvPr id="13" name="Oval 12"/>
          <p:cNvSpPr/>
          <p:nvPr/>
        </p:nvSpPr>
        <p:spPr>
          <a:xfrm>
            <a:off x="8176793" y="802376"/>
            <a:ext cx="144000" cy="144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4" name="Rectangle 13"/>
          <p:cNvSpPr/>
          <p:nvPr/>
        </p:nvSpPr>
        <p:spPr>
          <a:xfrm>
            <a:off x="8256488" y="562690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/>
              <a:t>大數</a:t>
            </a:r>
            <a:endParaRPr lang="en-US" sz="2400" dirty="0"/>
          </a:p>
        </p:txBody>
      </p:sp>
      <p:sp>
        <p:nvSpPr>
          <p:cNvPr id="16" name="Rectangle 15"/>
          <p:cNvSpPr/>
          <p:nvPr/>
        </p:nvSpPr>
        <p:spPr>
          <a:xfrm>
            <a:off x="7478312" y="2631560"/>
            <a:ext cx="11079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/>
              <a:t>撒拉米</a:t>
            </a:r>
            <a:endParaRPr lang="en-US" sz="2400" dirty="0"/>
          </a:p>
        </p:txBody>
      </p:sp>
      <p:sp>
        <p:nvSpPr>
          <p:cNvPr id="17" name="Rectangle 16"/>
          <p:cNvSpPr/>
          <p:nvPr/>
        </p:nvSpPr>
        <p:spPr>
          <a:xfrm>
            <a:off x="5367405" y="2874812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/>
              <a:t>帕弗</a:t>
            </a:r>
            <a:endParaRPr lang="en-US" sz="2400" dirty="0"/>
          </a:p>
        </p:txBody>
      </p:sp>
      <p:sp>
        <p:nvSpPr>
          <p:cNvPr id="18" name="Rectangle 17"/>
          <p:cNvSpPr/>
          <p:nvPr/>
        </p:nvSpPr>
        <p:spPr>
          <a:xfrm>
            <a:off x="4237484" y="562689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/>
              <a:t>別加</a:t>
            </a:r>
            <a:endParaRPr lang="en-US" sz="2400" dirty="0"/>
          </a:p>
        </p:txBody>
      </p:sp>
      <p:sp>
        <p:nvSpPr>
          <p:cNvPr id="19" name="Rectangle 18"/>
          <p:cNvSpPr/>
          <p:nvPr/>
        </p:nvSpPr>
        <p:spPr>
          <a:xfrm>
            <a:off x="5628567" y="0"/>
            <a:ext cx="26468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/>
              <a:t>安提阿（彼西底</a:t>
            </a:r>
            <a:r>
              <a:rPr lang="en-US" sz="2400" dirty="0"/>
              <a:t>）</a:t>
            </a:r>
          </a:p>
        </p:txBody>
      </p:sp>
      <p:sp>
        <p:nvSpPr>
          <p:cNvPr id="20" name="Right Arrow 19"/>
          <p:cNvSpPr/>
          <p:nvPr/>
        </p:nvSpPr>
        <p:spPr>
          <a:xfrm rot="16936850">
            <a:off x="7093970" y="3742162"/>
            <a:ext cx="3731753" cy="184493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1" name="Right Arrow 20"/>
          <p:cNvSpPr/>
          <p:nvPr/>
        </p:nvSpPr>
        <p:spPr>
          <a:xfrm rot="9171793">
            <a:off x="7466755" y="2082370"/>
            <a:ext cx="1848073" cy="187808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2" name="Right Arrow 21"/>
          <p:cNvSpPr/>
          <p:nvPr/>
        </p:nvSpPr>
        <p:spPr>
          <a:xfrm rot="9554789">
            <a:off x="6559062" y="2780473"/>
            <a:ext cx="594237" cy="188678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3" name="Right Arrow 22"/>
          <p:cNvSpPr/>
          <p:nvPr/>
        </p:nvSpPr>
        <p:spPr>
          <a:xfrm rot="14587722">
            <a:off x="4626611" y="1722465"/>
            <a:ext cx="1990781" cy="226501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4" name="Right Arrow 23"/>
          <p:cNvSpPr/>
          <p:nvPr/>
        </p:nvSpPr>
        <p:spPr>
          <a:xfrm rot="18309316">
            <a:off x="5180522" y="387371"/>
            <a:ext cx="419464" cy="188678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5" name="Right Arrow 24"/>
          <p:cNvSpPr/>
          <p:nvPr/>
        </p:nvSpPr>
        <p:spPr>
          <a:xfrm rot="2314891">
            <a:off x="8324074" y="1191975"/>
            <a:ext cx="938890" cy="188678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6" name="Rectangle 25"/>
          <p:cNvSpPr/>
          <p:nvPr/>
        </p:nvSpPr>
        <p:spPr>
          <a:xfrm>
            <a:off x="2444318" y="3834408"/>
            <a:ext cx="12618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地中海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7976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2384"/>
            <a:ext cx="10515600" cy="1325563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聖靈的帶領與第一站</a:t>
            </a:r>
            <a:r>
              <a:rPr lang="zh-CN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（塞浦路斯）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的</a:t>
            </a:r>
            <a:r>
              <a:rPr lang="zh-CN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經歷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（</a:t>
            </a:r>
            <a:r>
              <a:rPr lang="en-US" altLang="zh-TW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13:4-12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）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Autofit/>
          </a:bodyPr>
          <a:lstStyle/>
          <a:p>
            <a:pPr>
              <a:lnSpc>
                <a:spcPts val="3360"/>
              </a:lnSpc>
              <a:spcBef>
                <a:spcPts val="0"/>
              </a:spcBef>
            </a:pPr>
            <a:r>
              <a:rPr lang="zh-TW" altLang="en-US" b="1" dirty="0"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他們侍奉主、禁食的時候，</a:t>
            </a:r>
            <a:r>
              <a:rPr lang="zh-TW" altLang="en-US" b="1" u="sng" dirty="0">
                <a:solidFill>
                  <a:srgbClr val="FF0000"/>
                </a:solidFill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聖靈</a:t>
            </a:r>
            <a:r>
              <a:rPr lang="zh-TW" altLang="en-US" b="1" dirty="0"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說：「要為</a:t>
            </a:r>
            <a:r>
              <a:rPr lang="zh-TW" altLang="en-US" b="1" u="sng" dirty="0">
                <a:solidFill>
                  <a:srgbClr val="FF0000"/>
                </a:solidFill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我</a:t>
            </a:r>
            <a:r>
              <a:rPr lang="zh-TW" altLang="en-US" b="1" dirty="0"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分派巴拿巴和掃羅，去做我</a:t>
            </a:r>
            <a:r>
              <a:rPr lang="zh-TW" altLang="en-US" b="1" u="sng" dirty="0">
                <a:solidFill>
                  <a:srgbClr val="FF0000"/>
                </a:solidFill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召</a:t>
            </a:r>
            <a:r>
              <a:rPr lang="zh-TW" altLang="en-US" b="1" dirty="0"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他們所做的工。」 </a:t>
            </a:r>
            <a:r>
              <a:rPr lang="zh-CN" altLang="en-US" b="1" dirty="0"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（</a:t>
            </a:r>
            <a:r>
              <a:rPr lang="en-US" altLang="zh-TW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13:2</a:t>
            </a:r>
            <a:r>
              <a:rPr lang="zh-CN" altLang="en-US" b="1" dirty="0"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）</a:t>
            </a:r>
            <a:endParaRPr lang="en-US" altLang="zh-CN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ts val="3360"/>
              </a:lnSpc>
              <a:spcBef>
                <a:spcPts val="0"/>
              </a:spcBef>
            </a:pPr>
            <a:r>
              <a:rPr lang="en-US" altLang="zh-CN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……</a:t>
            </a:r>
            <a:r>
              <a:rPr lang="zh-TW" altLang="en-US" b="1" dirty="0"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在那裡遇見一個有法術、假充先知的猶太人，名叫巴耶穌。</a:t>
            </a:r>
            <a:r>
              <a:rPr lang="en-US" altLang="zh-TW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 </a:t>
            </a:r>
            <a:r>
              <a:rPr lang="zh-TW" altLang="en-US" b="1" dirty="0"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這人常和方伯</a:t>
            </a:r>
            <a:r>
              <a:rPr lang="zh-CN" altLang="en-US" b="1" dirty="0"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（</a:t>
            </a:r>
            <a:r>
              <a:rPr lang="en-US" altLang="zh-CN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= </a:t>
            </a:r>
            <a:r>
              <a:rPr lang="zh-CN" altLang="en-US" b="1" dirty="0"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行政長官）</a:t>
            </a:r>
            <a:r>
              <a:rPr lang="zh-TW" altLang="en-US" b="1" dirty="0"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士求</a:t>
            </a:r>
            <a:r>
              <a:rPr lang="en-US" altLang="zh-TW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‧</a:t>
            </a:r>
            <a:r>
              <a:rPr lang="zh-TW" altLang="en-US" b="1" dirty="0"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保羅同在。士求</a:t>
            </a:r>
            <a:r>
              <a:rPr lang="en-US" altLang="zh-TW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‧</a:t>
            </a:r>
            <a:r>
              <a:rPr lang="zh-TW" altLang="en-US" b="1" dirty="0"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保羅是個通達人，他請了巴拿巴和掃羅來，</a:t>
            </a:r>
            <a:r>
              <a:rPr lang="zh-TW" altLang="en-US" b="1" u="sng" dirty="0">
                <a:solidFill>
                  <a:srgbClr val="FF0000"/>
                </a:solidFill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要聽神的道</a:t>
            </a:r>
            <a:r>
              <a:rPr lang="zh-TW" altLang="en-US" b="1" dirty="0"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。只是那行法術的以呂馬（這名翻出來就是「行法術」的意思）</a:t>
            </a:r>
            <a:r>
              <a:rPr lang="zh-TW" altLang="en-US" b="1" u="sng" dirty="0">
                <a:solidFill>
                  <a:srgbClr val="FF0000"/>
                </a:solidFill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抵擋</a:t>
            </a:r>
            <a:r>
              <a:rPr lang="zh-TW" altLang="en-US" b="1" dirty="0"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使徒，要叫方伯不信真道。 </a:t>
            </a:r>
            <a:r>
              <a:rPr lang="zh-CN" altLang="en-US" b="1" dirty="0"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（</a:t>
            </a:r>
            <a:r>
              <a:rPr lang="en-US" altLang="zh-TW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13:6-8</a:t>
            </a:r>
            <a:r>
              <a:rPr lang="zh-CN" altLang="en-US" b="1" dirty="0"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）</a:t>
            </a:r>
            <a:endParaRPr lang="en-US" altLang="zh-CN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ts val="3360"/>
              </a:lnSpc>
              <a:spcBef>
                <a:spcPts val="0"/>
              </a:spcBef>
            </a:pPr>
            <a:r>
              <a:rPr lang="zh-TW" altLang="en-US" b="1" dirty="0"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掃羅，又名保羅，</a:t>
            </a:r>
            <a:r>
              <a:rPr lang="zh-TW" altLang="en-US" b="1" u="sng" dirty="0">
                <a:solidFill>
                  <a:srgbClr val="FF0000"/>
                </a:solidFill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被聖靈充滿</a:t>
            </a:r>
            <a:r>
              <a:rPr lang="zh-TW" altLang="en-US" b="1" dirty="0"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，定睛看他，說：「你這充滿各樣詭詐奸惡，魔鬼的兒子、眾善的仇敵，你混亂主的正道還不止住嗎？現在</a:t>
            </a:r>
            <a:r>
              <a:rPr lang="zh-TW" altLang="en-US" b="1" u="sng" dirty="0">
                <a:solidFill>
                  <a:srgbClr val="FF0000"/>
                </a:solidFill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主的手加在你身上</a:t>
            </a:r>
            <a:r>
              <a:rPr lang="zh-TW" altLang="en-US" b="1" dirty="0"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，你要瞎眼，暫且不見日光。」</a:t>
            </a:r>
            <a:r>
              <a:rPr lang="zh-CN" altLang="en-US" b="1" dirty="0"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（</a:t>
            </a:r>
            <a:r>
              <a:rPr lang="en-US" altLang="zh-TW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13:9-11</a:t>
            </a:r>
            <a:r>
              <a:rPr lang="zh-CN" altLang="en-US" b="1" dirty="0"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）</a:t>
            </a:r>
            <a:endParaRPr lang="en-US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59939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139701"/>
            <a:ext cx="10515600" cy="9779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zh-CN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思考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381124"/>
            <a:ext cx="11620500" cy="5603875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zh-TW" altLang="en-US" sz="3500" b="1" u="sng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是聖靈親自制定人選和計劃的，人只有順服地參與</a:t>
            </a:r>
            <a:endParaRPr lang="en-US" altLang="zh-TW" sz="3500" b="1" u="sng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20000"/>
              </a:lnSpc>
            </a:pPr>
            <a:r>
              <a:rPr lang="zh-CN" altLang="en-US" sz="3000" b="1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聖靈的計劃有時似乎違反人的常理</a:t>
            </a:r>
            <a:endParaRPr lang="en-US" altLang="zh-CN" sz="3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20000"/>
              </a:lnSpc>
            </a:pPr>
            <a:r>
              <a:rPr lang="en-US" altLang="zh-CN" sz="3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</a:t>
            </a:r>
            <a:r>
              <a:rPr lang="zh-TW" altLang="en-US" sz="3000" b="1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我們是否願意</a:t>
            </a:r>
            <a:r>
              <a:rPr lang="zh-TW" altLang="en-US" sz="3000" b="1" u="sng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順服</a:t>
            </a:r>
            <a:r>
              <a:rPr lang="zh-TW" altLang="en-US" sz="3000" b="1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聖靈的帶領？</a:t>
            </a:r>
            <a:endParaRPr lang="en-US" altLang="zh-TW" sz="3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ts val="3120"/>
              </a:lnSpc>
              <a:spcBef>
                <a:spcPts val="0"/>
              </a:spcBef>
            </a:pPr>
            <a:endParaRPr lang="en-US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r>
              <a:rPr lang="zh-TW" altLang="en-US" sz="3500" b="1" u="sng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聖靈的真理包含責備（</a:t>
            </a:r>
            <a:r>
              <a:rPr lang="en-US" sz="3500" b="1" u="sng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Comfort vs. Confront ）</a:t>
            </a:r>
          </a:p>
          <a:p>
            <a:pPr lvl="1">
              <a:lnSpc>
                <a:spcPct val="120000"/>
              </a:lnSpc>
            </a:pPr>
            <a:r>
              <a:rPr lang="zh-CN" altLang="en-US" sz="3000" b="1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聖靈的真理確實包含平安與安慰（</a:t>
            </a:r>
            <a:r>
              <a:rPr lang="en-US" altLang="zh-CN" sz="3000" b="1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Comfort</a:t>
            </a:r>
            <a:r>
              <a:rPr lang="zh-CN" altLang="en-US" sz="3000" b="1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）</a:t>
            </a:r>
            <a:r>
              <a:rPr lang="en-US" altLang="zh-CN" sz="3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……</a:t>
            </a:r>
          </a:p>
          <a:p>
            <a:pPr lvl="1">
              <a:lnSpc>
                <a:spcPct val="120000"/>
              </a:lnSpc>
            </a:pPr>
            <a:r>
              <a:rPr lang="en-US" altLang="zh-CN" sz="3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……</a:t>
            </a:r>
            <a:r>
              <a:rPr lang="zh-CN" altLang="en-US" sz="3000" b="1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但聖靈也會因為公義的緣故而</a:t>
            </a:r>
            <a:r>
              <a:rPr lang="zh-CN" altLang="en-US" sz="3000" b="1" u="sng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責備</a:t>
            </a:r>
            <a:r>
              <a:rPr lang="zh-CN" altLang="en-US" sz="3000" b="1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我們的罪，並希望我們</a:t>
            </a:r>
            <a:r>
              <a:rPr lang="zh-CN" altLang="en-US" sz="3000" b="1" u="sng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糾正</a:t>
            </a:r>
            <a:r>
              <a:rPr lang="zh-CN" altLang="en-US" sz="3000" b="1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自己</a:t>
            </a:r>
            <a:endParaRPr lang="en-US" altLang="zh-CN" sz="3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20000"/>
              </a:lnSpc>
            </a:pPr>
            <a:r>
              <a:rPr lang="en-US" altLang="zh-CN" sz="3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</a:t>
            </a:r>
            <a:r>
              <a:rPr lang="zh-CN" altLang="en-US" sz="3000" b="1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  <a:sym typeface="Wingdings" panose="05000000000000000000" pitchFamily="2" charset="2"/>
              </a:rPr>
              <a:t>聖靈的提醒不一定是舒服的</a:t>
            </a:r>
            <a:endParaRPr lang="en-US" sz="3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lvl="1">
              <a:lnSpc>
                <a:spcPct val="120000"/>
              </a:lnSpc>
            </a:pPr>
            <a:r>
              <a:rPr lang="en-US" sz="3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</a:t>
            </a:r>
            <a:r>
              <a:rPr lang="zh-CN" altLang="en-US" sz="3000" b="1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  <a:sym typeface="Wingdings" panose="05000000000000000000" pitchFamily="2" charset="2"/>
              </a:rPr>
              <a:t>我們是否願意</a:t>
            </a:r>
            <a:r>
              <a:rPr lang="zh-CN" altLang="en-US" sz="3000" b="1" u="sng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  <a:sym typeface="Wingdings" panose="05000000000000000000" pitchFamily="2" charset="2"/>
              </a:rPr>
              <a:t>面對</a:t>
            </a:r>
            <a:r>
              <a:rPr lang="zh-CN" altLang="en-US" sz="3000" b="1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  <a:sym typeface="Wingdings" panose="05000000000000000000" pitchFamily="2" charset="2"/>
              </a:rPr>
              <a:t>（</a:t>
            </a:r>
            <a:r>
              <a:rPr lang="en-US" altLang="zh-CN" sz="3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Confront</a:t>
            </a:r>
            <a:r>
              <a:rPr lang="zh-CN" altLang="en-US" sz="3000" b="1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  <a:sym typeface="Wingdings" panose="05000000000000000000" pitchFamily="2" charset="2"/>
              </a:rPr>
              <a:t>）自己的罪？</a:t>
            </a:r>
            <a:endParaRPr lang="en-US" sz="3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2912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3900" y="328772"/>
            <a:ext cx="7658100" cy="6529227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zh-TW" altLang="en-US" b="1" u="sng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沃倫</a:t>
            </a:r>
            <a:r>
              <a:rPr lang="en-US" altLang="zh-TW" b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·</a:t>
            </a:r>
            <a:r>
              <a:rPr lang="zh-TW" altLang="en-US" b="1" u="sng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維爾斯比（</a:t>
            </a:r>
            <a:r>
              <a:rPr lang="en-US" b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Warren </a:t>
            </a:r>
            <a:r>
              <a:rPr lang="en-US" b="1" u="sng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Wiersbe</a:t>
            </a:r>
            <a:r>
              <a:rPr lang="en-US" b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1929 - 2019）</a:t>
            </a:r>
          </a:p>
          <a:p>
            <a:pPr lvl="1">
              <a:lnSpc>
                <a:spcPct val="120000"/>
              </a:lnSpc>
            </a:pPr>
            <a:r>
              <a:rPr lang="zh-CN" altLang="en-US" sz="2800" b="1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「</a:t>
            </a:r>
            <a:r>
              <a:rPr lang="en-US" altLang="zh-CN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Be...</a:t>
            </a:r>
            <a:r>
              <a:rPr lang="zh-CN" altLang="en-US" sz="2800" b="1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系列」釋經書</a:t>
            </a:r>
            <a:endParaRPr lang="en-US" altLang="zh-CN" sz="2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endParaRPr lang="en-US" sz="1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ts val="3360"/>
              </a:lnSpc>
              <a:spcBef>
                <a:spcPts val="0"/>
              </a:spcBef>
            </a:pPr>
            <a:r>
              <a:rPr lang="en-US" altLang="zh-CN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【</a:t>
            </a:r>
            <a:r>
              <a:rPr lang="zh-CN" altLang="en-US" b="1" dirty="0"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提摩太後書</a:t>
            </a:r>
            <a:r>
              <a:rPr lang="en-US" altLang="zh-CN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4:2】</a:t>
            </a:r>
            <a:r>
              <a:rPr lang="zh-TW" altLang="en-US" b="1" dirty="0"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務要傳道，無論得時不得時總要專心；並用百般的忍耐、各樣的教訓</a:t>
            </a:r>
            <a:r>
              <a:rPr lang="zh-TW" altLang="en-US" b="1" u="sng" dirty="0">
                <a:solidFill>
                  <a:srgbClr val="FF0000"/>
                </a:solidFill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責備人、警戒人、勸勉人。（</a:t>
            </a:r>
            <a:r>
              <a:rPr lang="en-US" altLang="zh-CN" b="1" u="sng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altLang="zh-TW" b="1" u="sng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eprove, Rebuke, and Exhort</a:t>
            </a:r>
            <a:r>
              <a:rPr lang="zh-TW" altLang="en-US" b="1" u="sng" dirty="0">
                <a:solidFill>
                  <a:srgbClr val="FF0000"/>
                </a:solidFill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）</a:t>
            </a:r>
            <a:endParaRPr lang="en-US" altLang="zh-TW" b="1" u="sng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endParaRPr lang="en-US" altLang="zh-TW" sz="1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r>
              <a:rPr lang="zh-CN" altLang="en-US" b="1" u="sng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當研讀神的真理時（聽講道、查經</a:t>
            </a:r>
            <a:r>
              <a:rPr lang="en-US" altLang="zh-CN" b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……</a:t>
            </a:r>
            <a:r>
              <a:rPr lang="zh-CN" altLang="en-US" b="1" u="sng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）</a:t>
            </a:r>
            <a:endParaRPr lang="en-US" altLang="zh-TW" b="1" u="sng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20000"/>
              </a:lnSpc>
            </a:pPr>
            <a:r>
              <a:rPr lang="zh-TW" altLang="en-US" sz="2800" b="1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揭露錯誤思想和行為</a:t>
            </a:r>
          </a:p>
          <a:p>
            <a:pPr lvl="1">
              <a:lnSpc>
                <a:spcPct val="120000"/>
              </a:lnSpc>
            </a:pPr>
            <a:r>
              <a:rPr lang="zh-TW" altLang="en-US" sz="2800" b="1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用神的權柄去對抗罪惡</a:t>
            </a:r>
          </a:p>
          <a:p>
            <a:pPr lvl="1">
              <a:lnSpc>
                <a:spcPct val="120000"/>
              </a:lnSpc>
            </a:pPr>
            <a:r>
              <a:rPr lang="zh-TW" altLang="en-US" sz="2800" b="1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引導人回到正確的道路當中</a:t>
            </a:r>
            <a:endParaRPr lang="en-US" sz="2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074" name="Picture 2" descr="Warren W. Wiersbe – David C Coo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269" y="328772"/>
            <a:ext cx="3987800" cy="398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51252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742" y="129912"/>
            <a:ext cx="9840621" cy="678099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Oval 4"/>
          <p:cNvSpPr/>
          <p:nvPr/>
        </p:nvSpPr>
        <p:spPr>
          <a:xfrm>
            <a:off x="8392694" y="5827309"/>
            <a:ext cx="144000" cy="144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6" name="Oval 5"/>
          <p:cNvSpPr/>
          <p:nvPr/>
        </p:nvSpPr>
        <p:spPr>
          <a:xfrm>
            <a:off x="9302860" y="1636309"/>
            <a:ext cx="144000" cy="144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7" name="Oval 6"/>
          <p:cNvSpPr/>
          <p:nvPr/>
        </p:nvSpPr>
        <p:spPr>
          <a:xfrm>
            <a:off x="7287793" y="2614208"/>
            <a:ext cx="144000" cy="144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8" name="Oval 7"/>
          <p:cNvSpPr/>
          <p:nvPr/>
        </p:nvSpPr>
        <p:spPr>
          <a:xfrm>
            <a:off x="6216693" y="2980326"/>
            <a:ext cx="144000" cy="144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9" name="Oval 8"/>
          <p:cNvSpPr/>
          <p:nvPr/>
        </p:nvSpPr>
        <p:spPr>
          <a:xfrm>
            <a:off x="5048361" y="730376"/>
            <a:ext cx="144000" cy="144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0" name="Oval 9"/>
          <p:cNvSpPr/>
          <p:nvPr/>
        </p:nvSpPr>
        <p:spPr>
          <a:xfrm>
            <a:off x="5529052" y="129912"/>
            <a:ext cx="144000" cy="144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1" name="Rectangle 10"/>
          <p:cNvSpPr/>
          <p:nvPr/>
        </p:nvSpPr>
        <p:spPr>
          <a:xfrm>
            <a:off x="7048922" y="5662111"/>
            <a:ext cx="1415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/>
              <a:t>耶路撒冷</a:t>
            </a:r>
            <a:endParaRPr lang="en-US" sz="2400" dirty="0"/>
          </a:p>
        </p:txBody>
      </p:sp>
      <p:sp>
        <p:nvSpPr>
          <p:cNvPr id="12" name="Rectangle 11"/>
          <p:cNvSpPr/>
          <p:nvPr/>
        </p:nvSpPr>
        <p:spPr>
          <a:xfrm>
            <a:off x="9374860" y="1369758"/>
            <a:ext cx="26468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/>
              <a:t>安提阿（敘利亞</a:t>
            </a:r>
            <a:r>
              <a:rPr lang="en-US" sz="2400" dirty="0"/>
              <a:t>）</a:t>
            </a:r>
          </a:p>
        </p:txBody>
      </p:sp>
      <p:sp>
        <p:nvSpPr>
          <p:cNvPr id="13" name="Oval 12"/>
          <p:cNvSpPr/>
          <p:nvPr/>
        </p:nvSpPr>
        <p:spPr>
          <a:xfrm>
            <a:off x="8176793" y="802376"/>
            <a:ext cx="144000" cy="144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4" name="Rectangle 13"/>
          <p:cNvSpPr/>
          <p:nvPr/>
        </p:nvSpPr>
        <p:spPr>
          <a:xfrm>
            <a:off x="8256488" y="562690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/>
              <a:t>大數</a:t>
            </a:r>
            <a:endParaRPr lang="en-US" sz="2400" dirty="0"/>
          </a:p>
        </p:txBody>
      </p:sp>
      <p:sp>
        <p:nvSpPr>
          <p:cNvPr id="16" name="Rectangle 15"/>
          <p:cNvSpPr/>
          <p:nvPr/>
        </p:nvSpPr>
        <p:spPr>
          <a:xfrm>
            <a:off x="7478312" y="2631560"/>
            <a:ext cx="11079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/>
              <a:t>撒拉米</a:t>
            </a:r>
            <a:endParaRPr lang="en-US" sz="2400" dirty="0"/>
          </a:p>
        </p:txBody>
      </p:sp>
      <p:sp>
        <p:nvSpPr>
          <p:cNvPr id="17" name="Rectangle 16"/>
          <p:cNvSpPr/>
          <p:nvPr/>
        </p:nvSpPr>
        <p:spPr>
          <a:xfrm>
            <a:off x="5367405" y="2874812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/>
              <a:t>帕弗</a:t>
            </a:r>
            <a:endParaRPr lang="en-US" sz="2400" dirty="0"/>
          </a:p>
        </p:txBody>
      </p:sp>
      <p:sp>
        <p:nvSpPr>
          <p:cNvPr id="18" name="Rectangle 17"/>
          <p:cNvSpPr/>
          <p:nvPr/>
        </p:nvSpPr>
        <p:spPr>
          <a:xfrm>
            <a:off x="4237484" y="562689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/>
              <a:t>別加</a:t>
            </a:r>
            <a:endParaRPr lang="en-US" sz="2400" dirty="0"/>
          </a:p>
        </p:txBody>
      </p:sp>
      <p:sp>
        <p:nvSpPr>
          <p:cNvPr id="19" name="Rectangle 18"/>
          <p:cNvSpPr/>
          <p:nvPr/>
        </p:nvSpPr>
        <p:spPr>
          <a:xfrm>
            <a:off x="5628567" y="0"/>
            <a:ext cx="26468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/>
              <a:t>安提阿（彼西底</a:t>
            </a:r>
            <a:r>
              <a:rPr lang="en-US" sz="2400" dirty="0"/>
              <a:t>）</a:t>
            </a:r>
          </a:p>
        </p:txBody>
      </p:sp>
      <p:sp>
        <p:nvSpPr>
          <p:cNvPr id="20" name="Right Arrow 19"/>
          <p:cNvSpPr/>
          <p:nvPr/>
        </p:nvSpPr>
        <p:spPr>
          <a:xfrm rot="16936850">
            <a:off x="7093970" y="3742162"/>
            <a:ext cx="3731753" cy="184493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1" name="Right Arrow 20"/>
          <p:cNvSpPr/>
          <p:nvPr/>
        </p:nvSpPr>
        <p:spPr>
          <a:xfrm rot="9171793">
            <a:off x="7466755" y="2082370"/>
            <a:ext cx="1848073" cy="187808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2" name="Right Arrow 21"/>
          <p:cNvSpPr/>
          <p:nvPr/>
        </p:nvSpPr>
        <p:spPr>
          <a:xfrm rot="9554789">
            <a:off x="6559062" y="2780473"/>
            <a:ext cx="594237" cy="188678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3" name="Right Arrow 22"/>
          <p:cNvSpPr/>
          <p:nvPr/>
        </p:nvSpPr>
        <p:spPr>
          <a:xfrm rot="14587722">
            <a:off x="4626611" y="1722465"/>
            <a:ext cx="1990781" cy="226501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4" name="Right Arrow 23"/>
          <p:cNvSpPr/>
          <p:nvPr/>
        </p:nvSpPr>
        <p:spPr>
          <a:xfrm rot="18309316">
            <a:off x="5180522" y="387371"/>
            <a:ext cx="419464" cy="188678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5" name="Right Arrow 24"/>
          <p:cNvSpPr/>
          <p:nvPr/>
        </p:nvSpPr>
        <p:spPr>
          <a:xfrm rot="2314891">
            <a:off x="8324074" y="1191975"/>
            <a:ext cx="938890" cy="188678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6" name="Rectangle 25"/>
          <p:cNvSpPr/>
          <p:nvPr/>
        </p:nvSpPr>
        <p:spPr>
          <a:xfrm>
            <a:off x="2444318" y="3834408"/>
            <a:ext cx="12618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地中海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79066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第二站</a:t>
            </a:r>
            <a:r>
              <a:rPr lang="zh-CN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（彼西底的安提阿）</a:t>
            </a:r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的宣講（</a:t>
            </a:r>
            <a:r>
              <a:rPr lang="en-US" altLang="zh-TW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13:13-41</a:t>
            </a:r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）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41463"/>
            <a:ext cx="10515600" cy="6061076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zh-TW" altLang="en-US" sz="3200" b="1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對象：</a:t>
            </a:r>
            <a:r>
              <a:rPr lang="zh-TW" altLang="en-US" sz="3200" b="1" u="sng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猶太人，進猶太教的外邦人</a:t>
            </a:r>
          </a:p>
          <a:p>
            <a:pPr>
              <a:lnSpc>
                <a:spcPct val="120000"/>
              </a:lnSpc>
            </a:pPr>
            <a:r>
              <a:rPr lang="zh-TW" altLang="en-US" sz="3200" b="1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內容：</a:t>
            </a:r>
            <a:r>
              <a:rPr lang="zh-TW" altLang="en-US" sz="3200" b="1" u="sng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從舊約延伸到新約</a:t>
            </a:r>
          </a:p>
          <a:p>
            <a:pPr lvl="1">
              <a:lnSpc>
                <a:spcPct val="120000"/>
              </a:lnSpc>
            </a:pPr>
            <a:r>
              <a:rPr lang="zh-TW" altLang="en-US" sz="2800" b="1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出埃及、入迦南、士師時代、王國時代</a:t>
            </a:r>
            <a:r>
              <a:rPr lang="en-US" altLang="zh-TW" sz="2800" b="1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  <a:sym typeface="Wingdings" panose="05000000000000000000" pitchFamily="2" charset="2"/>
              </a:rPr>
              <a:t></a:t>
            </a:r>
            <a:r>
              <a:rPr lang="zh-TW" altLang="en-US" sz="2800" b="1" u="sng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一切都指向耶穌基督</a:t>
            </a:r>
          </a:p>
          <a:p>
            <a:pPr lvl="1">
              <a:lnSpc>
                <a:spcPct val="120000"/>
              </a:lnSpc>
            </a:pPr>
            <a:r>
              <a:rPr lang="zh-TW" altLang="en-US" sz="2800" b="1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耶穌已經兌現舊約的應許</a:t>
            </a:r>
            <a:r>
              <a:rPr lang="en-US" altLang="zh-TW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</a:t>
            </a:r>
            <a:r>
              <a:rPr lang="zh-CN" altLang="en-US" sz="2800" b="1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  <a:sym typeface="Wingdings" panose="05000000000000000000" pitchFamily="2" charset="2"/>
              </a:rPr>
              <a:t>祂就是基督</a:t>
            </a:r>
            <a:r>
              <a:rPr lang="en-US" altLang="zh-CN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/</a:t>
            </a:r>
            <a:r>
              <a:rPr lang="zh-CN" altLang="en-US" sz="2800" b="1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  <a:sym typeface="Wingdings" panose="05000000000000000000" pitchFamily="2" charset="2"/>
              </a:rPr>
              <a:t>彌賽亞</a:t>
            </a:r>
            <a:endParaRPr lang="zh-TW" altLang="en-US" sz="2800" b="1" dirty="0">
              <a:latin typeface="Calibri" panose="020F0502020204030204" pitchFamily="34" charset="0"/>
              <a:ea typeface="Microsoft JhengHei" panose="020B0604030504040204" pitchFamily="34" charset="-120"/>
              <a:cs typeface="Calibri" panose="020F0502020204030204" pitchFamily="34" charset="0"/>
            </a:endParaRPr>
          </a:p>
          <a:p>
            <a:pPr lvl="1">
              <a:lnSpc>
                <a:spcPct val="120000"/>
              </a:lnSpc>
            </a:pPr>
            <a:r>
              <a:rPr lang="en-US" altLang="zh-CN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</a:t>
            </a:r>
            <a:r>
              <a:rPr lang="zh-TW" altLang="en-US" sz="2800" b="1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任何人不相信耶穌基督都會滅亡</a:t>
            </a:r>
          </a:p>
          <a:p>
            <a:pPr>
              <a:lnSpc>
                <a:spcPct val="120000"/>
              </a:lnSpc>
            </a:pPr>
            <a:r>
              <a:rPr lang="zh-TW" altLang="en-US" sz="3200" b="1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結果：</a:t>
            </a:r>
            <a:r>
              <a:rPr lang="zh-TW" altLang="en-US" sz="3200" b="1" u="sng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更多人渴慕神的話語</a:t>
            </a:r>
          </a:p>
          <a:p>
            <a:pPr lvl="1">
              <a:lnSpc>
                <a:spcPct val="120000"/>
              </a:lnSpc>
            </a:pPr>
            <a:r>
              <a:rPr lang="zh-TW" altLang="en-US" sz="2800" b="1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少部分猶太人卻</a:t>
            </a:r>
            <a:r>
              <a:rPr lang="zh-CN" altLang="en-US" sz="2800" b="1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出於嫉妒而</a:t>
            </a:r>
            <a:r>
              <a:rPr lang="zh-TW" altLang="en-US" sz="2800" b="1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毀謗和拒絕神的真理</a:t>
            </a:r>
          </a:p>
          <a:p>
            <a:pPr lvl="1">
              <a:lnSpc>
                <a:spcPct val="120000"/>
              </a:lnSpc>
            </a:pPr>
            <a:r>
              <a:rPr lang="zh-TW" altLang="en-US" sz="2800" b="1" dirty="0"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保羅和巴拿巴驅逐出境，卻仍然歡喜快樂、被聖靈充滿</a:t>
            </a:r>
            <a:endParaRPr lang="en-US" sz="2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34228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</TotalTime>
  <Words>931</Words>
  <Application>Microsoft Office PowerPoint</Application>
  <PresentationFormat>Widescreen</PresentationFormat>
  <Paragraphs>110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佈景主題</vt:lpstr>
      <vt:lpstr>引導人、 不能被人阻攔的聖靈</vt:lpstr>
      <vt:lpstr>PowerPoint Presentation</vt:lpstr>
      <vt:lpstr>回顧1-12章（中心人物：彼得）</vt:lpstr>
      <vt:lpstr>PowerPoint Presentation</vt:lpstr>
      <vt:lpstr>聖靈的帶領與第一站（塞浦路斯）的經歷（13:4-12）</vt:lpstr>
      <vt:lpstr>思考</vt:lpstr>
      <vt:lpstr>PowerPoint Presentation</vt:lpstr>
      <vt:lpstr>PowerPoint Presentation</vt:lpstr>
      <vt:lpstr>第二站（彼西底的安提阿）的宣講（13:13-41）</vt:lpstr>
      <vt:lpstr>思 考</vt:lpstr>
      <vt:lpstr>劇透——聖靈的帶領</vt:lpstr>
      <vt:lpstr>總 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引導人、 不能被人阻攔的聖靈</dc:title>
  <dc:creator>Enoch Ng</dc:creator>
  <cp:lastModifiedBy>Ada Leung</cp:lastModifiedBy>
  <cp:revision>29</cp:revision>
  <dcterms:created xsi:type="dcterms:W3CDTF">2026-04-23T07:40:04Z</dcterms:created>
  <dcterms:modified xsi:type="dcterms:W3CDTF">2026-05-14T03:43:00Z</dcterms:modified>
</cp:coreProperties>
</file>